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42" r:id="rId23"/>
    <p:sldId id="343" r:id="rId24"/>
    <p:sldId id="307" r:id="rId25"/>
    <p:sldId id="306" r:id="rId26"/>
    <p:sldId id="344" r:id="rId27"/>
    <p:sldId id="345" r:id="rId28"/>
    <p:sldId id="309" r:id="rId29"/>
    <p:sldId id="310" r:id="rId30"/>
    <p:sldId id="346" r:id="rId31"/>
    <p:sldId id="347" r:id="rId32"/>
    <p:sldId id="348" r:id="rId33"/>
    <p:sldId id="313" r:id="rId34"/>
    <p:sldId id="349" r:id="rId35"/>
    <p:sldId id="350" r:id="rId36"/>
    <p:sldId id="339" r:id="rId37"/>
    <p:sldId id="296" r:id="rId38"/>
    <p:sldId id="318" r:id="rId39"/>
    <p:sldId id="354" r:id="rId40"/>
    <p:sldId id="338" r:id="rId41"/>
    <p:sldId id="322" r:id="rId42"/>
    <p:sldId id="352" r:id="rId43"/>
    <p:sldId id="353" r:id="rId44"/>
    <p:sldId id="337" r:id="rId45"/>
    <p:sldId id="351"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7D31"/>
    <a:srgbClr val="0B49CB"/>
    <a:srgbClr val="1C7DD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5" d="100"/>
          <a:sy n="55" d="100"/>
        </p:scale>
        <p:origin x="151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irajdaxini2510/Spacex-falcon-9-launch-prediction/blob/main/Data_Wrangling_ED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irajdaxini2510/Spacex-falcon-9-launch-prediction/blob/main/Falcon_9_EDA_with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irajdaxini2510/Spacex-falcon-9-launch-prediction/blob/main/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irajdaxini2510/Spacex-falcon-9-launch-prediction/blob/main/Falcon_9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irajdaxini2510/Spacex-falcon-9-launch-prediction/blob/main/Data_Analysis_using_Dash_.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irajdaxini2510/Spacex-falcon-9-launch-prediction/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irajdaxini2510/Spacex-falcon-9-launch-prediction/blob/main/Data%20Collection%20using%20Spacex%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irajdaxini2510/Spacex-falcon-9-launch-prediction/blob/main/Falcon_9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https://github.com/virajdaxini2510/Spacex-falcon-9-launch-prediction/blob/main/Data_Wrangling_EDA.ipynb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AE1C37CD-F85E-A26C-9FDB-7109AF90FDF6}"/>
              </a:ext>
            </a:extLst>
          </p:cNvPr>
          <p:cNvPicPr>
            <a:picLocks noChangeAspect="1"/>
          </p:cNvPicPr>
          <p:nvPr/>
        </p:nvPicPr>
        <p:blipFill>
          <a:blip r:embed="rId4"/>
          <a:stretch>
            <a:fillRect/>
          </a:stretch>
        </p:blipFill>
        <p:spPr>
          <a:xfrm>
            <a:off x="391907" y="1486343"/>
            <a:ext cx="5344271" cy="2652520"/>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3D4E9B47-3250-AA23-6451-B9784C4F2EAD}"/>
              </a:ext>
            </a:extLst>
          </p:cNvPr>
          <p:cNvPicPr>
            <a:picLocks noChangeAspect="1"/>
          </p:cNvPicPr>
          <p:nvPr/>
        </p:nvPicPr>
        <p:blipFill>
          <a:blip r:embed="rId5"/>
          <a:stretch>
            <a:fillRect/>
          </a:stretch>
        </p:blipFill>
        <p:spPr>
          <a:xfrm>
            <a:off x="391907" y="4176617"/>
            <a:ext cx="5257800" cy="244841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6971840"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 Below is the notebook link:</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https://github.com/virajdaxini2510/Spacex-falcon-9-launch-prediction/blob/main/Falcon_9_EDA_with_Data_Visualization.ipynb</a:t>
            </a:r>
            <a:endParaRPr lang="en-US"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8" name="Picture 7" descr="Chart, bar chart&#10;&#10;Description automatically generated">
            <a:extLst>
              <a:ext uri="{FF2B5EF4-FFF2-40B4-BE49-F238E27FC236}">
                <a16:creationId xmlns:a16="http://schemas.microsoft.com/office/drawing/2014/main" id="{93D8B130-B1AF-BB24-E79D-2065B3B1BA1A}"/>
              </a:ext>
            </a:extLst>
          </p:cNvPr>
          <p:cNvPicPr>
            <a:picLocks noChangeAspect="1"/>
          </p:cNvPicPr>
          <p:nvPr/>
        </p:nvPicPr>
        <p:blipFill>
          <a:blip r:embed="rId4"/>
          <a:stretch>
            <a:fillRect/>
          </a:stretch>
        </p:blipFill>
        <p:spPr>
          <a:xfrm>
            <a:off x="7741850" y="1489337"/>
            <a:ext cx="4229690" cy="2667372"/>
          </a:xfrm>
          <a:prstGeom prst="rect">
            <a:avLst/>
          </a:prstGeom>
        </p:spPr>
      </p:pic>
      <p:pic>
        <p:nvPicPr>
          <p:cNvPr id="11" name="Picture 10" descr="Chart, scatter chart&#10;&#10;Description automatically generated">
            <a:extLst>
              <a:ext uri="{FF2B5EF4-FFF2-40B4-BE49-F238E27FC236}">
                <a16:creationId xmlns:a16="http://schemas.microsoft.com/office/drawing/2014/main" id="{85A0918E-2569-A12C-4167-D1EF0E7BA125}"/>
              </a:ext>
            </a:extLst>
          </p:cNvPr>
          <p:cNvPicPr>
            <a:picLocks noChangeAspect="1"/>
          </p:cNvPicPr>
          <p:nvPr/>
        </p:nvPicPr>
        <p:blipFill>
          <a:blip r:embed="rId5"/>
          <a:stretch>
            <a:fillRect/>
          </a:stretch>
        </p:blipFill>
        <p:spPr>
          <a:xfrm>
            <a:off x="912325" y="4815633"/>
            <a:ext cx="10545647" cy="20195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PostgreSQL database.</a:t>
            </a:r>
          </a:p>
          <a:p>
            <a:pPr>
              <a:lnSpc>
                <a:spcPct val="100000"/>
              </a:lnSpc>
              <a:spcBef>
                <a:spcPts val="1400"/>
              </a:spcBef>
            </a:pPr>
            <a:r>
              <a:rPr lang="en-US" sz="2200" dirty="0">
                <a:solidFill>
                  <a:schemeClr val="accent3">
                    <a:lumMod val="25000"/>
                  </a:schemeClr>
                </a:solidFill>
                <a:latin typeface="Abadi"/>
              </a:rPr>
              <a:t>Applied EDA with SQL to get insight from the data. Executed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https://github.com/virajdaxini2510/Spacex-falcon-9-launch-prediction/blob/main/EDA_with_SQL.ipynb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lvl="1">
              <a:lnSpc>
                <a:spcPct val="100000"/>
              </a:lnSpc>
              <a:spcBef>
                <a:spcPts val="1400"/>
              </a:spcBef>
              <a:buFontTx/>
              <a:buChar char="-"/>
            </a:pPr>
            <a:endParaRPr lang="en-US" sz="1800" dirty="0">
              <a:solidFill>
                <a:schemeClr val="bg2">
                  <a:lumMod val="50000"/>
                </a:schemeClr>
              </a:solidFill>
              <a:latin typeface="Abadi" panose="020B0604020104020204" pitchFamily="34" charset="0"/>
            </a:endParaRPr>
          </a:p>
          <a:p>
            <a:r>
              <a:rPr lang="en-US" dirty="0"/>
              <a:t>Link for the notebook </a:t>
            </a:r>
            <a:r>
              <a:rPr lang="en-US" dirty="0">
                <a:hlinkClick r:id="rId3"/>
              </a:rPr>
              <a:t>https://github.com/virajdaxini2510/Spacex-falcon-9-launchprediction/blob/main/Falcon_9_Visual_Analytics_with_Folium.ipynb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https://github.com/virajdaxini2510/Spacex-falcon-9-launch-prediction/blob/main/Data_Analysis_using_Dash_.ipynb</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0062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https://github.com/virajdaxini2510/Spacex-falcon-9-launch-prediction/blob/main/SpaceX_Machine%20Learning%20Prediction_Part_5.ipynb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From the plot, it is clearly visible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it is clearly visible that g</a:t>
            </a:r>
            <a:r>
              <a:rPr lang="en-IN" sz="2200" dirty="0" err="1">
                <a:solidFill>
                  <a:schemeClr val="accent3">
                    <a:lumMod val="25000"/>
                  </a:schemeClr>
                </a:solidFill>
                <a:latin typeface="Abadi" panose="020B0604020104020204" pitchFamily="34" charset="0"/>
              </a:rPr>
              <a:t>rater</a:t>
            </a:r>
            <a:r>
              <a:rPr lang="en-IN" sz="2200" dirty="0">
                <a:solidFill>
                  <a:schemeClr val="accent3">
                    <a:lumMod val="25000"/>
                  </a:schemeClr>
                </a:solidFill>
                <a:latin typeface="Abadi" panose="020B0604020104020204" pitchFamily="34" charset="0"/>
              </a:rPr>
              <a:t> the payload mass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Payload vs. Launch Site</a:t>
            </a:r>
          </a:p>
        </p:txBody>
      </p:sp>
      <p:pic>
        <p:nvPicPr>
          <p:cNvPr id="2" name="Picture 1" descr="Chart, scatter chart&#10;&#10;Description automatically generated">
            <a:extLst>
              <a:ext uri="{FF2B5EF4-FFF2-40B4-BE49-F238E27FC236}">
                <a16:creationId xmlns:a16="http://schemas.microsoft.com/office/drawing/2014/main" id="{7BC8E9B5-B377-A038-9107-37FFA874CA2A}"/>
              </a:ext>
            </a:extLst>
          </p:cNvPr>
          <p:cNvPicPr>
            <a:picLocks noChangeAspect="1"/>
          </p:cNvPicPr>
          <p:nvPr/>
        </p:nvPicPr>
        <p:blipFill>
          <a:blip r:embed="rId3"/>
          <a:stretch>
            <a:fillRect/>
          </a:stretch>
        </p:blipFill>
        <p:spPr>
          <a:xfrm>
            <a:off x="277799" y="3444426"/>
            <a:ext cx="11767343" cy="2347067"/>
          </a:xfrm>
          <a:prstGeom prst="rect">
            <a:avLst/>
          </a:prstGeom>
        </p:spPr>
      </p:pic>
    </p:spTree>
    <p:extLst>
      <p:ext uri="{BB962C8B-B14F-4D97-AF65-F5344CB8AC3E}">
        <p14:creationId xmlns:p14="http://schemas.microsoft.com/office/powerpoint/2010/main" val="406992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From the plot, we can observe that ES-L1, GEO, HEO, SSO,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Success Rate vs. Orbit Type</a:t>
            </a:r>
          </a:p>
        </p:txBody>
      </p:sp>
      <p:pic>
        <p:nvPicPr>
          <p:cNvPr id="2" name="Picture 1">
            <a:extLst>
              <a:ext uri="{FF2B5EF4-FFF2-40B4-BE49-F238E27FC236}">
                <a16:creationId xmlns:a16="http://schemas.microsoft.com/office/drawing/2014/main" id="{0A2D95E1-3BA1-B943-2B49-3E0740B685FC}"/>
              </a:ext>
            </a:extLst>
          </p:cNvPr>
          <p:cNvPicPr>
            <a:picLocks noChangeAspect="1"/>
          </p:cNvPicPr>
          <p:nvPr/>
        </p:nvPicPr>
        <p:blipFill>
          <a:blip r:embed="rId3"/>
          <a:srcRect/>
          <a:stretch/>
        </p:blipFill>
        <p:spPr>
          <a:xfrm>
            <a:off x="3300964" y="3024554"/>
            <a:ext cx="5453693" cy="3439266"/>
          </a:xfrm>
          <a:prstGeom prst="rect">
            <a:avLst/>
          </a:prstGeom>
        </p:spPr>
      </p:pic>
    </p:spTree>
    <p:extLst>
      <p:ext uri="{BB962C8B-B14F-4D97-AF65-F5344CB8AC3E}">
        <p14:creationId xmlns:p14="http://schemas.microsoft.com/office/powerpoint/2010/main" val="135806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it is clearly visible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0842"/>
            <a:ext cx="10687961" cy="381158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From the plot, we can observe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Launch Success Yearly Trend</a:t>
            </a:r>
          </a:p>
        </p:txBody>
      </p:sp>
      <p:pic>
        <p:nvPicPr>
          <p:cNvPr id="2" name="Picture 1">
            <a:extLst>
              <a:ext uri="{FF2B5EF4-FFF2-40B4-BE49-F238E27FC236}">
                <a16:creationId xmlns:a16="http://schemas.microsoft.com/office/drawing/2014/main" id="{8C7B8A0C-0B29-E796-D404-E2A8D5D1120D}"/>
              </a:ext>
            </a:extLst>
          </p:cNvPr>
          <p:cNvPicPr>
            <a:picLocks noChangeAspect="1"/>
          </p:cNvPicPr>
          <p:nvPr/>
        </p:nvPicPr>
        <p:blipFill>
          <a:blip r:embed="rId3"/>
          <a:stretch>
            <a:fillRect/>
          </a:stretch>
        </p:blipFill>
        <p:spPr>
          <a:xfrm>
            <a:off x="3133485" y="2824646"/>
            <a:ext cx="6303910" cy="3602565"/>
          </a:xfrm>
          <a:prstGeom prst="rect">
            <a:avLst/>
          </a:prstGeom>
        </p:spPr>
      </p:pic>
    </p:spTree>
    <p:extLst>
      <p:ext uri="{BB962C8B-B14F-4D97-AF65-F5344CB8AC3E}">
        <p14:creationId xmlns:p14="http://schemas.microsoft.com/office/powerpoint/2010/main" val="1452550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mn-ea"/>
                <a:cs typeface="+mn-cs"/>
              </a:rPr>
              <a:t>All Launch Site Names</a:t>
            </a:r>
          </a:p>
        </p:txBody>
      </p:sp>
      <p:pic>
        <p:nvPicPr>
          <p:cNvPr id="8" name="Picture 7" descr="Graphical user interface, text, application&#10;&#10;Description automatically generated">
            <a:extLst>
              <a:ext uri="{FF2B5EF4-FFF2-40B4-BE49-F238E27FC236}">
                <a16:creationId xmlns:a16="http://schemas.microsoft.com/office/drawing/2014/main" id="{71851F45-FEA5-6933-C9AB-E557D1031382}"/>
              </a:ext>
            </a:extLst>
          </p:cNvPr>
          <p:cNvPicPr>
            <a:picLocks noChangeAspect="1"/>
          </p:cNvPicPr>
          <p:nvPr/>
        </p:nvPicPr>
        <p:blipFill>
          <a:blip r:embed="rId3"/>
          <a:stretch>
            <a:fillRect/>
          </a:stretch>
        </p:blipFill>
        <p:spPr>
          <a:xfrm>
            <a:off x="490678" y="1763206"/>
            <a:ext cx="10794933" cy="4129017"/>
          </a:xfrm>
          <a:prstGeom prst="rect">
            <a:avLst/>
          </a:prstGeom>
        </p:spPr>
      </p:pic>
    </p:spTree>
    <p:extLst>
      <p:ext uri="{BB962C8B-B14F-4D97-AF65-F5344CB8AC3E}">
        <p14:creationId xmlns:p14="http://schemas.microsoft.com/office/powerpoint/2010/main" val="29236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descr="Graphical user interface, text, application&#10;&#10;Description automatically generated">
            <a:extLst>
              <a:ext uri="{FF2B5EF4-FFF2-40B4-BE49-F238E27FC236}">
                <a16:creationId xmlns:a16="http://schemas.microsoft.com/office/drawing/2014/main" id="{4052CAE7-BE41-C154-E717-F565677D0F16}"/>
              </a:ext>
            </a:extLst>
          </p:cNvPr>
          <p:cNvPicPr>
            <a:picLocks noChangeAspect="1"/>
          </p:cNvPicPr>
          <p:nvPr/>
        </p:nvPicPr>
        <p:blipFill>
          <a:blip r:embed="rId3"/>
          <a:stretch>
            <a:fillRect/>
          </a:stretch>
        </p:blipFill>
        <p:spPr>
          <a:xfrm>
            <a:off x="861282" y="1723787"/>
            <a:ext cx="10469436" cy="43017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descr="Graphical user interface, text, application&#10;&#10;Description automatically generated">
            <a:extLst>
              <a:ext uri="{FF2B5EF4-FFF2-40B4-BE49-F238E27FC236}">
                <a16:creationId xmlns:a16="http://schemas.microsoft.com/office/drawing/2014/main" id="{AB52A4A8-7D66-2512-57DE-B4613C9804D1}"/>
              </a:ext>
            </a:extLst>
          </p:cNvPr>
          <p:cNvPicPr>
            <a:picLocks noChangeAspect="1"/>
          </p:cNvPicPr>
          <p:nvPr/>
        </p:nvPicPr>
        <p:blipFill>
          <a:blip r:embed="rId3"/>
          <a:stretch>
            <a:fillRect/>
          </a:stretch>
        </p:blipFill>
        <p:spPr>
          <a:xfrm>
            <a:off x="770011" y="1885736"/>
            <a:ext cx="10687961" cy="35271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Average Payload Mass by F9 v1.1</a:t>
            </a:r>
          </a:p>
        </p:txBody>
      </p:sp>
      <p:pic>
        <p:nvPicPr>
          <p:cNvPr id="8" name="Picture 7" descr="Graphical user interface, text, application&#10;&#10;Description automatically generated">
            <a:extLst>
              <a:ext uri="{FF2B5EF4-FFF2-40B4-BE49-F238E27FC236}">
                <a16:creationId xmlns:a16="http://schemas.microsoft.com/office/drawing/2014/main" id="{7891CF1C-0A11-2A41-8EA4-B0324C208E1F}"/>
              </a:ext>
            </a:extLst>
          </p:cNvPr>
          <p:cNvPicPr>
            <a:picLocks noChangeAspect="1"/>
          </p:cNvPicPr>
          <p:nvPr/>
        </p:nvPicPr>
        <p:blipFill>
          <a:blip r:embed="rId3"/>
          <a:stretch>
            <a:fillRect/>
          </a:stretch>
        </p:blipFill>
        <p:spPr>
          <a:xfrm>
            <a:off x="722107" y="2091962"/>
            <a:ext cx="10563504" cy="3299188"/>
          </a:xfrm>
          <a:prstGeom prst="rect">
            <a:avLst/>
          </a:prstGeom>
        </p:spPr>
      </p:pic>
    </p:spTree>
    <p:extLst>
      <p:ext uri="{BB962C8B-B14F-4D97-AF65-F5344CB8AC3E}">
        <p14:creationId xmlns:p14="http://schemas.microsoft.com/office/powerpoint/2010/main" val="1370347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First Successful Ground Landing Date</a:t>
            </a:r>
          </a:p>
        </p:txBody>
      </p:sp>
      <p:pic>
        <p:nvPicPr>
          <p:cNvPr id="6" name="Picture 5" descr="Graphical user interface, text, application, email&#10;&#10;Description automatically generated">
            <a:extLst>
              <a:ext uri="{FF2B5EF4-FFF2-40B4-BE49-F238E27FC236}">
                <a16:creationId xmlns:a16="http://schemas.microsoft.com/office/drawing/2014/main" id="{1E545F95-157A-D0F7-FC41-38E76006CDE2}"/>
              </a:ext>
            </a:extLst>
          </p:cNvPr>
          <p:cNvPicPr>
            <a:picLocks noChangeAspect="1"/>
          </p:cNvPicPr>
          <p:nvPr/>
        </p:nvPicPr>
        <p:blipFill>
          <a:blip r:embed="rId3"/>
          <a:stretch>
            <a:fillRect/>
          </a:stretch>
        </p:blipFill>
        <p:spPr>
          <a:xfrm>
            <a:off x="770011" y="1841580"/>
            <a:ext cx="10687961" cy="3511830"/>
          </a:xfrm>
          <a:prstGeom prst="rect">
            <a:avLst/>
          </a:prstGeom>
        </p:spPr>
      </p:pic>
    </p:spTree>
    <p:extLst>
      <p:ext uri="{BB962C8B-B14F-4D97-AF65-F5344CB8AC3E}">
        <p14:creationId xmlns:p14="http://schemas.microsoft.com/office/powerpoint/2010/main" val="3417507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Successful Drone Ship Landing with Payload between 4000 and 6000</a:t>
            </a:r>
          </a:p>
        </p:txBody>
      </p:sp>
      <p:pic>
        <p:nvPicPr>
          <p:cNvPr id="3" name="Picture 2" descr="Application&#10;&#10;Description automatically generated with medium confidence">
            <a:extLst>
              <a:ext uri="{FF2B5EF4-FFF2-40B4-BE49-F238E27FC236}">
                <a16:creationId xmlns:a16="http://schemas.microsoft.com/office/drawing/2014/main" id="{81EE1653-7630-C34B-5E0D-F30C573440F1}"/>
              </a:ext>
            </a:extLst>
          </p:cNvPr>
          <p:cNvPicPr>
            <a:picLocks noChangeAspect="1"/>
          </p:cNvPicPr>
          <p:nvPr/>
        </p:nvPicPr>
        <p:blipFill>
          <a:blip r:embed="rId3"/>
          <a:stretch>
            <a:fillRect/>
          </a:stretch>
        </p:blipFill>
        <p:spPr>
          <a:xfrm>
            <a:off x="1318546" y="2109603"/>
            <a:ext cx="9554908" cy="3586347"/>
          </a:xfrm>
          <a:prstGeom prst="rect">
            <a:avLst/>
          </a:prstGeom>
        </p:spPr>
      </p:pic>
    </p:spTree>
    <p:extLst>
      <p:ext uri="{BB962C8B-B14F-4D97-AF65-F5344CB8AC3E}">
        <p14:creationId xmlns:p14="http://schemas.microsoft.com/office/powerpoint/2010/main" val="285903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using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Web Scraping using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using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A42B9693-D4E0-7212-D277-E25A11E15D53}"/>
              </a:ext>
            </a:extLst>
          </p:cNvPr>
          <p:cNvPicPr>
            <a:picLocks noChangeAspect="1"/>
          </p:cNvPicPr>
          <p:nvPr/>
        </p:nvPicPr>
        <p:blipFill>
          <a:blip r:embed="rId3"/>
          <a:stretch>
            <a:fillRect/>
          </a:stretch>
        </p:blipFill>
        <p:spPr>
          <a:xfrm>
            <a:off x="842383" y="2002521"/>
            <a:ext cx="10515600" cy="33505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66B209E8-73BE-A9E0-9BFD-93CD9CD37918}"/>
              </a:ext>
            </a:extLst>
          </p:cNvPr>
          <p:cNvPicPr>
            <a:picLocks noChangeAspect="1"/>
          </p:cNvPicPr>
          <p:nvPr/>
        </p:nvPicPr>
        <p:blipFill>
          <a:blip r:embed="rId3"/>
          <a:stretch>
            <a:fillRect/>
          </a:stretch>
        </p:blipFill>
        <p:spPr>
          <a:xfrm>
            <a:off x="1671020" y="1587070"/>
            <a:ext cx="8849960" cy="4639322"/>
          </a:xfrm>
          <a:prstGeom prst="rect">
            <a:avLst/>
          </a:prstGeom>
        </p:spPr>
      </p:pic>
    </p:spTree>
    <p:extLst>
      <p:ext uri="{BB962C8B-B14F-4D97-AF65-F5344CB8AC3E}">
        <p14:creationId xmlns:p14="http://schemas.microsoft.com/office/powerpoint/2010/main" val="1913239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2015 Launch Records</a:t>
            </a:r>
          </a:p>
        </p:txBody>
      </p:sp>
      <p:pic>
        <p:nvPicPr>
          <p:cNvPr id="6" name="Picture 5" descr="Graphical user interface, text, application&#10;&#10;Description automatically generated">
            <a:extLst>
              <a:ext uri="{FF2B5EF4-FFF2-40B4-BE49-F238E27FC236}">
                <a16:creationId xmlns:a16="http://schemas.microsoft.com/office/drawing/2014/main" id="{3326173D-83D9-548B-B8A3-ED81FA7CAC1B}"/>
              </a:ext>
            </a:extLst>
          </p:cNvPr>
          <p:cNvPicPr>
            <a:picLocks noChangeAspect="1"/>
          </p:cNvPicPr>
          <p:nvPr/>
        </p:nvPicPr>
        <p:blipFill>
          <a:blip r:embed="rId3"/>
          <a:stretch>
            <a:fillRect/>
          </a:stretch>
        </p:blipFill>
        <p:spPr>
          <a:xfrm>
            <a:off x="1656730" y="1685848"/>
            <a:ext cx="8878539" cy="4048201"/>
          </a:xfrm>
          <a:prstGeom prst="rect">
            <a:avLst/>
          </a:prstGeom>
        </p:spPr>
      </p:pic>
    </p:spTree>
    <p:extLst>
      <p:ext uri="{BB962C8B-B14F-4D97-AF65-F5344CB8AC3E}">
        <p14:creationId xmlns:p14="http://schemas.microsoft.com/office/powerpoint/2010/main" val="210768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3</a:t>
            </a:r>
          </a:p>
        </p:txBody>
      </p:sp>
    </p:spTree>
    <p:extLst>
      <p:ext uri="{BB962C8B-B14F-4D97-AF65-F5344CB8AC3E}">
        <p14:creationId xmlns:p14="http://schemas.microsoft.com/office/powerpoint/2010/main" val="1408336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ECE6D29A-E0C3-6CD4-186E-9941C6BDF2EA}"/>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3332387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4</a:t>
            </a:r>
          </a:p>
        </p:txBody>
      </p:sp>
    </p:spTree>
    <p:extLst>
      <p:ext uri="{BB962C8B-B14F-4D97-AF65-F5344CB8AC3E}">
        <p14:creationId xmlns:p14="http://schemas.microsoft.com/office/powerpoint/2010/main" val="392532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D042476C-4669-BF07-C2B5-AFD55C9BB564}"/>
              </a:ext>
            </a:extLst>
          </p:cNvPr>
          <p:cNvPicPr>
            <a:picLocks noChangeAspect="1"/>
          </p:cNvPicPr>
          <p:nvPr/>
        </p:nvPicPr>
        <p:blipFill>
          <a:blip r:embed="rId3"/>
          <a:stretch>
            <a:fillRect/>
          </a:stretch>
        </p:blipFill>
        <p:spPr>
          <a:xfrm>
            <a:off x="2295589" y="1785646"/>
            <a:ext cx="7790783" cy="4440746"/>
          </a:xfrm>
          <a:prstGeom prst="rect">
            <a:avLst/>
          </a:prstGeom>
        </p:spPr>
      </p:pic>
    </p:spTree>
    <p:extLst>
      <p:ext uri="{BB962C8B-B14F-4D97-AF65-F5344CB8AC3E}">
        <p14:creationId xmlns:p14="http://schemas.microsoft.com/office/powerpoint/2010/main" val="3288655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successfully, we can determine the cost of each launch. The information can be used for a  company wants to bid against space X for a rocket launch. The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Factors affecting on rocket landing.</a:t>
            </a:r>
          </a:p>
          <a:p>
            <a:pPr lvl="1">
              <a:spcBef>
                <a:spcPts val="1400"/>
              </a:spcBef>
              <a:buFontTx/>
              <a:buChar char="-"/>
            </a:pPr>
            <a:r>
              <a:rPr lang="en-US" sz="1800" dirty="0">
                <a:solidFill>
                  <a:schemeClr val="accent3">
                    <a:lumMod val="25000"/>
                  </a:schemeClr>
                </a:solidFill>
                <a:latin typeface="Abadi" panose="020B0604020104020204" pitchFamily="34" charset="0"/>
              </a:rPr>
              <a:t>Will Falcon 9 land successfully ?</a:t>
            </a:r>
          </a:p>
          <a:p>
            <a:pPr lvl="1">
              <a:spcBef>
                <a:spcPts val="1400"/>
              </a:spcBef>
              <a:buFontTx/>
              <a:buChar char="-"/>
            </a:pPr>
            <a:r>
              <a:rPr lang="en-US" sz="1800" dirty="0">
                <a:solidFill>
                  <a:schemeClr val="accent3">
                    <a:lumMod val="25000"/>
                  </a:schemeClr>
                </a:solidFill>
                <a:latin typeface="Abadi" panose="020B0604020104020204" pitchFamily="34" charset="0"/>
              </a:rPr>
              <a:t>What is the accuracy of successful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09954" y="459822"/>
            <a:ext cx="11218983"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37359E6D-45B7-24C5-C2B2-C78C1601E769}"/>
              </a:ext>
            </a:extLst>
          </p:cNvPr>
          <p:cNvPicPr>
            <a:picLocks noChangeAspect="1"/>
          </p:cNvPicPr>
          <p:nvPr/>
        </p:nvPicPr>
        <p:blipFill>
          <a:blip r:embed="rId3"/>
          <a:stretch>
            <a:fillRect/>
          </a:stretch>
        </p:blipFill>
        <p:spPr>
          <a:xfrm>
            <a:off x="838200" y="1388744"/>
            <a:ext cx="10515599" cy="5178166"/>
          </a:xfrm>
          <a:prstGeom prst="rect">
            <a:avLst/>
          </a:prstGeom>
        </p:spPr>
      </p:pic>
    </p:spTree>
    <p:extLst>
      <p:ext uri="{BB962C8B-B14F-4D97-AF65-F5344CB8AC3E}">
        <p14:creationId xmlns:p14="http://schemas.microsoft.com/office/powerpoint/2010/main" val="3850218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5</a:t>
            </a:r>
          </a:p>
        </p:txBody>
      </p:sp>
    </p:spTree>
    <p:extLst>
      <p:ext uri="{BB962C8B-B14F-4D97-AF65-F5344CB8AC3E}">
        <p14:creationId xmlns:p14="http://schemas.microsoft.com/office/powerpoint/2010/main" val="1469234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Classification Accuracy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descr="Chart, bar chart&#10;&#10;Description automatically generated">
            <a:extLst>
              <a:ext uri="{FF2B5EF4-FFF2-40B4-BE49-F238E27FC236}">
                <a16:creationId xmlns:a16="http://schemas.microsoft.com/office/drawing/2014/main" id="{38C32675-9F5A-A96F-207B-B69079CD15E6}"/>
              </a:ext>
            </a:extLst>
          </p:cNvPr>
          <p:cNvPicPr>
            <a:picLocks noChangeAspect="1"/>
          </p:cNvPicPr>
          <p:nvPr/>
        </p:nvPicPr>
        <p:blipFill>
          <a:blip r:embed="rId3"/>
          <a:stretch>
            <a:fillRect/>
          </a:stretch>
        </p:blipFill>
        <p:spPr>
          <a:xfrm>
            <a:off x="734028" y="1624406"/>
            <a:ext cx="7359763" cy="4730113"/>
          </a:xfrm>
          <a:prstGeom prst="rect">
            <a:avLst/>
          </a:prstGeom>
        </p:spPr>
      </p:pic>
      <p:sp>
        <p:nvSpPr>
          <p:cNvPr id="7" name="TextBox 6">
            <a:extLst>
              <a:ext uri="{FF2B5EF4-FFF2-40B4-BE49-F238E27FC236}">
                <a16:creationId xmlns:a16="http://schemas.microsoft.com/office/drawing/2014/main" id="{EAEDE829-8B0C-0E5D-BB54-3EE6B13B886F}"/>
              </a:ext>
            </a:extLst>
          </p:cNvPr>
          <p:cNvSpPr txBox="1"/>
          <p:nvPr/>
        </p:nvSpPr>
        <p:spPr>
          <a:xfrm>
            <a:off x="7970741" y="1797784"/>
            <a:ext cx="3293799" cy="1631216"/>
          </a:xfrm>
          <a:prstGeom prst="rect">
            <a:avLst/>
          </a:prstGeom>
          <a:noFill/>
        </p:spPr>
        <p:txBody>
          <a:bodyPr wrap="square">
            <a:spAutoFit/>
          </a:bodyPr>
          <a:lstStyle/>
          <a:p>
            <a:pPr marL="285750" indent="-28575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The SVM, KNN and Logistic regression models are best in terms of accuracy for this data set.</a:t>
            </a:r>
          </a:p>
        </p:txBody>
      </p:sp>
    </p:spTree>
    <p:extLst>
      <p:ext uri="{BB962C8B-B14F-4D97-AF65-F5344CB8AC3E}">
        <p14:creationId xmlns:p14="http://schemas.microsoft.com/office/powerpoint/2010/main" val="1355617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has best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SVM, KNN and Logistic regression models are best in terms of accuracy for this data 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further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50902" y="1448533"/>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Below is the link for the notebook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https://github.com/virajdaxini2510/Spacex-falcon-9-launch-prediction/blob/main/Data%20Collection%20using%20Spacex%20API.ipynb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3" name="Picture 12" descr="Graphical user interface, text, application&#10;&#10;Description automatically generated">
            <a:extLst>
              <a:ext uri="{FF2B5EF4-FFF2-40B4-BE49-F238E27FC236}">
                <a16:creationId xmlns:a16="http://schemas.microsoft.com/office/drawing/2014/main" id="{5FFCE264-1B9D-9A5A-18DF-A36A0A30E13F}"/>
              </a:ext>
            </a:extLst>
          </p:cNvPr>
          <p:cNvPicPr>
            <a:picLocks noChangeAspect="1"/>
          </p:cNvPicPr>
          <p:nvPr/>
        </p:nvPicPr>
        <p:blipFill>
          <a:blip r:embed="rId4"/>
          <a:stretch>
            <a:fillRect/>
          </a:stretch>
        </p:blipFill>
        <p:spPr>
          <a:xfrm>
            <a:off x="5295611" y="1448533"/>
            <a:ext cx="6480097" cy="2191482"/>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0AB33891-631C-6F28-265C-F59E3A185318}"/>
              </a:ext>
            </a:extLst>
          </p:cNvPr>
          <p:cNvPicPr>
            <a:picLocks noChangeAspect="1"/>
          </p:cNvPicPr>
          <p:nvPr/>
        </p:nvPicPr>
        <p:blipFill>
          <a:blip r:embed="rId5"/>
          <a:stretch>
            <a:fillRect/>
          </a:stretch>
        </p:blipFill>
        <p:spPr>
          <a:xfrm>
            <a:off x="5295610" y="3882143"/>
            <a:ext cx="6480097" cy="243720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https://github.com/virajdaxini2510/Spacex-falcon-9-launch-prediction/blob/main/Falcon_9_web_scraping.ipynb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descr="Graphical user interface, text, application&#10;&#10;Description automatically generated">
            <a:extLst>
              <a:ext uri="{FF2B5EF4-FFF2-40B4-BE49-F238E27FC236}">
                <a16:creationId xmlns:a16="http://schemas.microsoft.com/office/drawing/2014/main" id="{9E377A20-BD75-3195-0891-778E88604FB1}"/>
              </a:ext>
            </a:extLst>
          </p:cNvPr>
          <p:cNvPicPr>
            <a:picLocks noChangeAspect="1"/>
          </p:cNvPicPr>
          <p:nvPr/>
        </p:nvPicPr>
        <p:blipFill>
          <a:blip r:embed="rId4"/>
          <a:stretch>
            <a:fillRect/>
          </a:stretch>
        </p:blipFill>
        <p:spPr>
          <a:xfrm>
            <a:off x="5476352" y="1457090"/>
            <a:ext cx="6201640" cy="1799492"/>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B110AE57-DB6A-7F67-04C0-CA0CEC69D705}"/>
              </a:ext>
            </a:extLst>
          </p:cNvPr>
          <p:cNvPicPr>
            <a:picLocks noChangeAspect="1"/>
          </p:cNvPicPr>
          <p:nvPr/>
        </p:nvPicPr>
        <p:blipFill>
          <a:blip r:embed="rId5"/>
          <a:stretch>
            <a:fillRect/>
          </a:stretch>
        </p:blipFill>
        <p:spPr>
          <a:xfrm>
            <a:off x="5476352" y="3590816"/>
            <a:ext cx="6201640" cy="206721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1520</TotalTime>
  <Words>1562</Words>
  <Application>Microsoft Office PowerPoint</Application>
  <PresentationFormat>Widescreen</PresentationFormat>
  <Paragraphs>187</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Viraj Daxini</cp:lastModifiedBy>
  <cp:revision>205</cp:revision>
  <dcterms:created xsi:type="dcterms:W3CDTF">2021-04-29T18:58:34Z</dcterms:created>
  <dcterms:modified xsi:type="dcterms:W3CDTF">2022-08-22T07:54:56Z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